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11"/>
  </p:notesMasterIdLst>
  <p:handoutMasterIdLst>
    <p:handoutMasterId r:id="rId12"/>
  </p:handoutMasterIdLst>
  <p:sldIdLst>
    <p:sldId id="263" r:id="rId2"/>
    <p:sldId id="265" r:id="rId3"/>
    <p:sldId id="259" r:id="rId4"/>
    <p:sldId id="260" r:id="rId5"/>
    <p:sldId id="261" r:id="rId6"/>
    <p:sldId id="262" r:id="rId7"/>
    <p:sldId id="266" r:id="rId8"/>
    <p:sldId id="264" r:id="rId9"/>
    <p:sldId id="26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78" d="100"/>
          <a:sy n="78" d="100"/>
        </p:scale>
        <p:origin x="159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7FB6B7B-44B3-43BE-BE95-DB2D4EB7B37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565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63A9B-33BC-4BCD-8594-3F50C4F687AE}" type="datetimeFigureOut">
              <a:rPr lang="nl-NL" smtClean="0"/>
              <a:t>7-3-2018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5276C-53C7-4ADD-B9CF-9BC138E60C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549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Zink: samentrekkend op oogslijmvlies en licht ontsmettend.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5276C-53C7-4ADD-B9CF-9BC138E60C6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825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Lui oog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5276C-53C7-4ADD-B9CF-9BC138E60C6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24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90EC79-99DA-4225-AE0B-F33DDEC7209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855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79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805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585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299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7536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3896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BCDA6-FC14-427C-B0F5-2216DF5FD9F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66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8A33B1-9A51-4761-A7C0-9DAC33DA195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645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A2E83-0C16-4880-AFEB-8394AD8F8C8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33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C6C05C-FC35-4103-8F11-D82FCDB085B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867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917932-9CD6-4E27-B9E1-E65AEC33263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8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CC1C5-75AB-4F93-B2C1-FF211FA412B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DE1DB-6C7D-4565-A309-42C975737695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71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F96617-114A-4262-89DF-E4A85A2B0A82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73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FD513-F547-48B3-A77F-20F60591C973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84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96CDA-DCBA-4880-83A7-7185FAD64CF9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84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C64194-B147-4B70-A379-A048081C420C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0623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  <p:sldLayoutId id="214748384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rmacotherapeutischkompas.nl/preparaatteksten/o/oxymetazoline%20(bij%20irritatie%20van%20conjunctiva).asp" TargetMode="External"/><Relationship Id="rId2" Type="http://schemas.openxmlformats.org/officeDocument/2006/relationships/hyperlink" Target="https://www.farmacotherapeutischkompas.nl/preparaatteksten/f/fenylefrine%20(bij%20irritatie%20conjunctiva)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l">
              <a:spcBef>
                <a:spcPct val="20000"/>
              </a:spcBef>
              <a:defRPr/>
            </a:pPr>
            <a:br>
              <a:rPr lang="nl-NL" sz="40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</a:br>
            <a:br>
              <a:rPr lang="nl-NL" sz="40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</a:br>
            <a:r>
              <a:rPr lang="nl-NL" sz="40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Geneesmiddelen </a:t>
            </a:r>
            <a:br>
              <a:rPr lang="nl-NL" sz="4000" dirty="0">
                <a:latin typeface="Century Gothic" pitchFamily="34" charset="0"/>
              </a:rPr>
            </a:br>
            <a:r>
              <a:rPr lang="nl-NL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binnen de oogheelkunde</a:t>
            </a:r>
            <a:br>
              <a:rPr lang="nl-NL" dirty="0">
                <a:latin typeface="Century Gothic" pitchFamily="34" charset="0"/>
              </a:rPr>
            </a:br>
            <a:br>
              <a:rPr lang="nl-NL" dirty="0">
                <a:solidFill>
                  <a:srgbClr val="333399"/>
                </a:solidFill>
                <a:latin typeface="Times New Roman"/>
                <a:ea typeface="+mn-ea"/>
                <a:cs typeface="+mn-cs"/>
              </a:rPr>
            </a:b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subTitle" idx="1"/>
          </p:nvPr>
        </p:nvSpPr>
        <p:spPr/>
        <p:txBody>
          <a:bodyPr rtlCol="0">
            <a:noAutofit/>
          </a:bodyPr>
          <a:lstStyle/>
          <a:p>
            <a:pPr algn="l">
              <a:defRPr/>
            </a:pPr>
            <a:endParaRPr lang="nl-NL" sz="3600" dirty="0">
              <a:latin typeface="Century Gothic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218" y="3645024"/>
            <a:ext cx="38655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400" dirty="0">
                <a:latin typeface="Century Gothic" pitchFamily="34" charset="0"/>
              </a:rPr>
              <a:t>Lokale toepassingen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dirty="0"/>
              <a:t>Zalf = </a:t>
            </a:r>
            <a:r>
              <a:rPr lang="nl-NL" dirty="0" err="1"/>
              <a:t>oculentum</a:t>
            </a:r>
            <a:endParaRPr lang="nl-NL" dirty="0"/>
          </a:p>
          <a:p>
            <a:pPr eaLnBrk="1" hangingPunct="1"/>
            <a:r>
              <a:rPr lang="nl-NL" dirty="0"/>
              <a:t>Gel </a:t>
            </a:r>
          </a:p>
          <a:p>
            <a:pPr eaLnBrk="1" hangingPunct="1"/>
            <a:r>
              <a:rPr lang="nl-NL" dirty="0"/>
              <a:t>Druppels = </a:t>
            </a:r>
            <a:r>
              <a:rPr lang="nl-NL" dirty="0" err="1"/>
              <a:t>oculoguttae</a:t>
            </a:r>
            <a:endParaRPr lang="nl-NL" dirty="0"/>
          </a:p>
          <a:p>
            <a:pPr eaLnBrk="1" hangingPunct="1"/>
            <a:r>
              <a:rPr lang="nl-NL" dirty="0"/>
              <a:t>Oogspoeling of oogwassing = </a:t>
            </a:r>
            <a:r>
              <a:rPr lang="nl-NL" dirty="0" err="1"/>
              <a:t>collyrium</a:t>
            </a:r>
            <a:endParaRPr lang="nl-NL" dirty="0"/>
          </a:p>
          <a:p>
            <a:pPr eaLnBrk="1" hangingPunct="1"/>
            <a:endParaRPr lang="nl-NL" dirty="0"/>
          </a:p>
          <a:p>
            <a:pPr eaLnBrk="1" hangingPunct="1"/>
            <a:r>
              <a:rPr lang="nl-NL" dirty="0"/>
              <a:t>STERIEL </a:t>
            </a:r>
          </a:p>
          <a:p>
            <a:pPr lvl="1" eaLnBrk="1" hangingPunct="1"/>
            <a:r>
              <a:rPr lang="nl-NL" dirty="0"/>
              <a:t>met conserveermiddel</a:t>
            </a:r>
          </a:p>
          <a:p>
            <a:pPr lvl="1" eaLnBrk="1" hangingPunct="1"/>
            <a:r>
              <a:rPr lang="nl-NL" dirty="0"/>
              <a:t>zonder conserveermiddel - eenmalig gebruik = </a:t>
            </a:r>
            <a:r>
              <a:rPr lang="nl-NL" b="1" dirty="0" err="1"/>
              <a:t>minim</a:t>
            </a:r>
            <a:endParaRPr lang="nl-N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400" dirty="0">
                <a:latin typeface="Century Gothic" pitchFamily="34" charset="0"/>
              </a:rPr>
              <a:t>Middelen bij oogirritatie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dirty="0"/>
              <a:t>Droge ogen &gt; Kunstmatig traanvocht</a:t>
            </a:r>
          </a:p>
          <a:p>
            <a:pPr lvl="1"/>
            <a:r>
              <a:rPr lang="nl-NL" dirty="0" err="1"/>
              <a:t>Duratears</a:t>
            </a:r>
            <a:r>
              <a:rPr lang="nl-NL" dirty="0"/>
              <a:t>, </a:t>
            </a:r>
            <a:r>
              <a:rPr lang="nl-NL" dirty="0" err="1"/>
              <a:t>hypromellose</a:t>
            </a:r>
            <a:endParaRPr lang="nl-NL" dirty="0"/>
          </a:p>
          <a:p>
            <a:pPr lvl="2"/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oplossingen</a:t>
            </a:r>
            <a:r>
              <a:rPr lang="en-US" dirty="0"/>
              <a:t> met </a:t>
            </a:r>
            <a:r>
              <a:rPr lang="en-US" dirty="0" err="1"/>
              <a:t>verdikkingsmiddel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Blijvend</a:t>
            </a:r>
            <a:r>
              <a:rPr lang="en-US" dirty="0"/>
              <a:t> </a:t>
            </a:r>
            <a:r>
              <a:rPr lang="en-US" dirty="0" err="1"/>
              <a:t>irritatie</a:t>
            </a:r>
            <a:r>
              <a:rPr lang="en-US" dirty="0"/>
              <a:t> &gt; </a:t>
            </a:r>
            <a:r>
              <a:rPr lang="en-US" dirty="0" err="1"/>
              <a:t>zinksulfaat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in </a:t>
            </a:r>
            <a:r>
              <a:rPr lang="en-US" dirty="0" err="1"/>
              <a:t>druppels</a:t>
            </a:r>
            <a:r>
              <a:rPr lang="en-US" dirty="0"/>
              <a:t> of </a:t>
            </a:r>
            <a:r>
              <a:rPr lang="en-US" dirty="0" err="1"/>
              <a:t>oogwassing</a:t>
            </a:r>
            <a:r>
              <a:rPr lang="en-US" dirty="0"/>
              <a:t>.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Autofit/>
          </a:bodyPr>
          <a:lstStyle/>
          <a:p>
            <a:pPr eaLnBrk="1" hangingPunct="1"/>
            <a:r>
              <a:rPr lang="nl-NL" sz="3600" dirty="0">
                <a:latin typeface="Century Gothic" pitchFamily="34" charset="0"/>
              </a:rPr>
              <a:t>Middelen bij infectie, ontsteking en overgevoeligheid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nl-NL" dirty="0"/>
              <a:t>Antibacterieel </a:t>
            </a:r>
          </a:p>
          <a:p>
            <a:pPr lvl="1">
              <a:lnSpc>
                <a:spcPct val="90000"/>
              </a:lnSpc>
            </a:pPr>
            <a:r>
              <a:rPr lang="nl-NL" dirty="0" err="1"/>
              <a:t>Chlooramfenicol</a:t>
            </a:r>
            <a:r>
              <a:rPr lang="nl-NL" dirty="0"/>
              <a:t>, </a:t>
            </a:r>
            <a:r>
              <a:rPr lang="nl-NL" dirty="0" err="1"/>
              <a:t>fusidinezuur</a:t>
            </a:r>
            <a:endParaRPr lang="nl-NL" dirty="0"/>
          </a:p>
          <a:p>
            <a:pPr lvl="2">
              <a:lnSpc>
                <a:spcPct val="90000"/>
              </a:lnSpc>
            </a:pPr>
            <a:r>
              <a:rPr lang="nl-NL" dirty="0"/>
              <a:t>In combinatie met corticosteroïden: voorbehouden aan oogarts! </a:t>
            </a:r>
          </a:p>
          <a:p>
            <a:pPr lvl="2">
              <a:lnSpc>
                <a:spcPct val="90000"/>
              </a:lnSpc>
            </a:pPr>
            <a:r>
              <a:rPr lang="nl-NL" dirty="0"/>
              <a:t>Bij ernstige infecties &gt; </a:t>
            </a:r>
            <a:r>
              <a:rPr lang="nl-NL" dirty="0" err="1"/>
              <a:t>Dexamytrex</a:t>
            </a:r>
            <a:endParaRPr lang="nl-NL" dirty="0"/>
          </a:p>
          <a:p>
            <a:pPr marL="457207" lvl="1" indent="0">
              <a:lnSpc>
                <a:spcPct val="90000"/>
              </a:lnSpc>
              <a:buNone/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Antiviraal &gt; herpes simplexvirus</a:t>
            </a:r>
          </a:p>
          <a:p>
            <a:pPr lvl="1">
              <a:lnSpc>
                <a:spcPct val="90000"/>
              </a:lnSpc>
            </a:pPr>
            <a:r>
              <a:rPr lang="nl-NL" dirty="0" err="1"/>
              <a:t>Aciclovir</a:t>
            </a:r>
            <a:endParaRPr lang="nl-NL" dirty="0"/>
          </a:p>
          <a:p>
            <a:pPr lvl="1"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 err="1"/>
              <a:t>NSAID’s</a:t>
            </a:r>
            <a:endParaRPr lang="nl-NL" dirty="0"/>
          </a:p>
          <a:p>
            <a:pPr lvl="1">
              <a:lnSpc>
                <a:spcPct val="90000"/>
              </a:lnSpc>
            </a:pPr>
            <a:r>
              <a:rPr lang="nl-NL" dirty="0" err="1"/>
              <a:t>Ketorolac</a:t>
            </a:r>
            <a:r>
              <a:rPr lang="nl-NL" dirty="0"/>
              <a:t> (</a:t>
            </a:r>
            <a:r>
              <a:rPr lang="nl-NL" dirty="0" err="1"/>
              <a:t>Acular</a:t>
            </a:r>
            <a:r>
              <a:rPr lang="nl-NL" dirty="0">
                <a:latin typeface="Times New Roman"/>
                <a:cs typeface="Times New Roman"/>
              </a:rPr>
              <a:t>®</a:t>
            </a:r>
            <a:r>
              <a:rPr lang="nl-NL" dirty="0"/>
              <a:t>) –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bijv. na staaroperatie bij ontstekingen te voorkomen</a:t>
            </a:r>
          </a:p>
          <a:p>
            <a:pPr>
              <a:lnSpc>
                <a:spcPct val="90000"/>
              </a:lnSpc>
            </a:pPr>
            <a:endParaRPr lang="nl-NL" dirty="0"/>
          </a:p>
          <a:p>
            <a:pPr>
              <a:lnSpc>
                <a:spcPct val="90000"/>
              </a:lnSpc>
            </a:pPr>
            <a:r>
              <a:rPr lang="nl-NL" dirty="0"/>
              <a:t>Overgevoeligheid </a:t>
            </a:r>
          </a:p>
          <a:p>
            <a:pPr lvl="1">
              <a:lnSpc>
                <a:spcPct val="90000"/>
              </a:lnSpc>
            </a:pPr>
            <a:r>
              <a:rPr lang="nl-NL" dirty="0" err="1"/>
              <a:t>Cromoglicinezuur</a:t>
            </a:r>
            <a:r>
              <a:rPr lang="nl-NL" dirty="0"/>
              <a:t> en </a:t>
            </a:r>
            <a:r>
              <a:rPr lang="nl-NL" dirty="0" err="1"/>
              <a:t>levocabastine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sz="4400" dirty="0">
                <a:latin typeface="Century Gothic" pitchFamily="34" charset="0"/>
              </a:rPr>
              <a:t>Middelen bij Glaucoom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nl-NL" sz="3200" dirty="0" err="1"/>
              <a:t>miotica</a:t>
            </a:r>
            <a:r>
              <a:rPr lang="nl-NL" sz="3200" dirty="0"/>
              <a:t> = </a:t>
            </a:r>
            <a:r>
              <a:rPr lang="nl-NL" sz="3200" dirty="0" err="1"/>
              <a:t>pupilvernauwers</a:t>
            </a:r>
            <a:endParaRPr lang="nl-NL" sz="3200" dirty="0"/>
          </a:p>
          <a:p>
            <a:pPr lvl="1">
              <a:lnSpc>
                <a:spcPct val="90000"/>
              </a:lnSpc>
            </a:pPr>
            <a:r>
              <a:rPr lang="nl-NL" sz="3000" dirty="0"/>
              <a:t>	bijv.  </a:t>
            </a:r>
            <a:r>
              <a:rPr lang="nl-NL" sz="3000" dirty="0" err="1"/>
              <a:t>pilocarpine</a:t>
            </a:r>
            <a:endParaRPr lang="nl-NL" sz="3000" dirty="0"/>
          </a:p>
          <a:p>
            <a:pPr>
              <a:lnSpc>
                <a:spcPct val="90000"/>
              </a:lnSpc>
            </a:pPr>
            <a:endParaRPr lang="nl-NL" sz="3200" dirty="0"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nl-NL" sz="3200" dirty="0">
                <a:latin typeface="Times New Roman"/>
                <a:cs typeface="Times New Roman"/>
              </a:rPr>
              <a:t>ß</a:t>
            </a:r>
            <a:r>
              <a:rPr lang="nl-NL" sz="3200" dirty="0"/>
              <a:t>-blokkers = verlagen oogboldruk zonder pupilvernauwing</a:t>
            </a:r>
          </a:p>
          <a:p>
            <a:pPr lvl="1">
              <a:lnSpc>
                <a:spcPct val="90000"/>
              </a:lnSpc>
            </a:pPr>
            <a:r>
              <a:rPr lang="nl-NL" sz="3000" dirty="0"/>
              <a:t>	bijv. </a:t>
            </a:r>
            <a:r>
              <a:rPr lang="nl-NL" sz="3000" dirty="0" err="1"/>
              <a:t>timolol</a:t>
            </a:r>
            <a:r>
              <a:rPr lang="nl-NL" sz="3000" dirty="0"/>
              <a:t>, </a:t>
            </a:r>
            <a:r>
              <a:rPr lang="nl-NL" sz="3000" dirty="0" err="1"/>
              <a:t>betaxolol</a:t>
            </a:r>
            <a:endParaRPr lang="nl-NL" sz="3000" dirty="0"/>
          </a:p>
          <a:p>
            <a:pPr>
              <a:lnSpc>
                <a:spcPct val="90000"/>
              </a:lnSpc>
              <a:buNone/>
            </a:pPr>
            <a:endParaRPr lang="nl-NL" sz="3200" dirty="0"/>
          </a:p>
          <a:p>
            <a:pPr>
              <a:lnSpc>
                <a:spcPct val="90000"/>
              </a:lnSpc>
            </a:pPr>
            <a:r>
              <a:rPr lang="nl-NL" sz="3200" dirty="0"/>
              <a:t>Andere middelen: </a:t>
            </a:r>
            <a:r>
              <a:rPr lang="nl-NL" sz="3200" dirty="0" err="1"/>
              <a:t>latanoprost</a:t>
            </a:r>
            <a:r>
              <a:rPr lang="nl-NL" sz="3200" dirty="0"/>
              <a:t>, </a:t>
            </a:r>
            <a:r>
              <a:rPr lang="nl-NL" sz="3200" dirty="0" err="1"/>
              <a:t>brinzolamide</a:t>
            </a:r>
            <a:endParaRPr lang="nl-NL" sz="3200" dirty="0"/>
          </a:p>
          <a:p>
            <a:pPr>
              <a:lnSpc>
                <a:spcPct val="90000"/>
              </a:lnSpc>
            </a:pP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400" dirty="0" err="1">
                <a:latin typeface="Century Gothic" pitchFamily="34" charset="0"/>
              </a:rPr>
              <a:t>Mydriatica</a:t>
            </a:r>
            <a:endParaRPr lang="nl-NL" sz="4400" dirty="0">
              <a:latin typeface="Century Gothic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nl-NL" dirty="0" err="1"/>
              <a:t>Pupilverwijders</a:t>
            </a:r>
            <a:r>
              <a:rPr lang="nl-NL" dirty="0"/>
              <a:t>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nl-NL" dirty="0"/>
              <a:t>	bijv.  Atropine, homatropine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Wazig zien, overgevoelig voor licht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Zonnebril, vervoer regelen</a:t>
            </a:r>
          </a:p>
          <a:p>
            <a:pPr eaLnBrk="1" hangingPunct="1">
              <a:lnSpc>
                <a:spcPct val="90000"/>
              </a:lnSpc>
              <a:buNone/>
            </a:pPr>
            <a:endParaRPr lang="nl-NL" dirty="0"/>
          </a:p>
          <a:p>
            <a:pPr lvl="1" eaLnBrk="1" hangingPunct="1">
              <a:lnSpc>
                <a:spcPct val="90000"/>
              </a:lnSpc>
            </a:pPr>
            <a:r>
              <a:rPr lang="nl-NL" dirty="0"/>
              <a:t>Voor onderzoek </a:t>
            </a:r>
            <a:r>
              <a:rPr lang="nl-NL" dirty="0" err="1"/>
              <a:t>fundoscopie</a:t>
            </a:r>
            <a:r>
              <a:rPr lang="nl-NL" dirty="0"/>
              <a:t> (</a:t>
            </a:r>
            <a:r>
              <a:rPr lang="nl-NL" dirty="0" err="1"/>
              <a:t>oogspiegelen</a:t>
            </a:r>
            <a:r>
              <a:rPr lang="nl-NL" dirty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nl-NL" dirty="0"/>
              <a:t>Amblyopie: in het goede oog aanbrengen</a:t>
            </a:r>
          </a:p>
          <a:p>
            <a:pPr lvl="1" eaLnBrk="1" hangingPunct="1">
              <a:lnSpc>
                <a:spcPct val="90000"/>
              </a:lnSpc>
            </a:pPr>
            <a:r>
              <a:rPr lang="nl-NL" dirty="0" err="1"/>
              <a:t>Iridocyclitis</a:t>
            </a:r>
            <a:r>
              <a:rPr lang="nl-NL" dirty="0"/>
              <a:t>: voorkomen van </a:t>
            </a:r>
            <a:r>
              <a:rPr lang="nl-NL" dirty="0" err="1"/>
              <a:t>verklevingen</a:t>
            </a:r>
            <a:r>
              <a:rPr lang="nl-NL" dirty="0"/>
              <a:t> tussen iris en lens</a:t>
            </a:r>
          </a:p>
          <a:p>
            <a:pPr eaLnBrk="1" hangingPunct="1">
              <a:lnSpc>
                <a:spcPct val="90000"/>
              </a:lnSpc>
            </a:pP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Vasoconstrictoren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Vaatvernauwers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roodheid</a:t>
            </a:r>
            <a:r>
              <a:rPr lang="en-US" dirty="0"/>
              <a:t> van de </a:t>
            </a:r>
            <a:r>
              <a:rPr lang="en-US" dirty="0" err="1"/>
              <a:t>ogen</a:t>
            </a:r>
            <a:r>
              <a:rPr lang="en-US" dirty="0"/>
              <a:t> door </a:t>
            </a:r>
            <a:r>
              <a:rPr lang="en-US" dirty="0" err="1"/>
              <a:t>irritatie</a:t>
            </a:r>
            <a:r>
              <a:rPr lang="en-US" dirty="0"/>
              <a:t> of </a:t>
            </a:r>
            <a:r>
              <a:rPr lang="en-US" dirty="0" err="1"/>
              <a:t>bloeduitstorting</a:t>
            </a:r>
            <a:r>
              <a:rPr lang="en-US" dirty="0"/>
              <a:t> in het </a:t>
            </a:r>
            <a:r>
              <a:rPr lang="en-US" dirty="0" err="1"/>
              <a:t>oog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langer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2 </a:t>
            </a:r>
            <a:r>
              <a:rPr lang="en-US" dirty="0" err="1"/>
              <a:t>weken</a:t>
            </a:r>
            <a:r>
              <a:rPr lang="en-US" dirty="0"/>
              <a:t> </a:t>
            </a:r>
            <a:r>
              <a:rPr lang="en-US" dirty="0" err="1"/>
              <a:t>gebruiken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56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4400" dirty="0" err="1">
                <a:latin typeface="Century Gothic" pitchFamily="34" charset="0"/>
              </a:rPr>
              <a:t>Anesthetica</a:t>
            </a:r>
            <a:endParaRPr lang="nl-NL" sz="4400" dirty="0">
              <a:latin typeface="Century Gothic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nl-NL" dirty="0"/>
              <a:t>Plaatselijke verdoving 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oppervlak oog en binnenkant oogleden minder gevoelig</a:t>
            </a:r>
          </a:p>
          <a:p>
            <a:pPr lvl="1">
              <a:lnSpc>
                <a:spcPct val="90000"/>
              </a:lnSpc>
            </a:pPr>
            <a:r>
              <a:rPr lang="nl-NL" dirty="0"/>
              <a:t>	bijv. </a:t>
            </a:r>
            <a:r>
              <a:rPr lang="nl-NL" dirty="0" err="1"/>
              <a:t>lidocaïne</a:t>
            </a:r>
            <a:r>
              <a:rPr lang="nl-NL" dirty="0"/>
              <a:t>, </a:t>
            </a:r>
            <a:r>
              <a:rPr lang="nl-NL" dirty="0" err="1"/>
              <a:t>oxybuprocaïne</a:t>
            </a:r>
            <a:endParaRPr lang="nl-NL" dirty="0"/>
          </a:p>
          <a:p>
            <a:pPr eaLnBrk="1" hangingPunct="1">
              <a:lnSpc>
                <a:spcPct val="90000"/>
              </a:lnSpc>
              <a:buNone/>
            </a:pPr>
            <a:endParaRPr lang="nl-NL" dirty="0"/>
          </a:p>
          <a:p>
            <a:pPr lvl="1" eaLnBrk="1" hangingPunct="1">
              <a:lnSpc>
                <a:spcPct val="90000"/>
              </a:lnSpc>
            </a:pPr>
            <a:r>
              <a:rPr lang="nl-NL" dirty="0"/>
              <a:t>Kleine ingrepen </a:t>
            </a:r>
          </a:p>
          <a:p>
            <a:pPr lvl="1" eaLnBrk="1" hangingPunct="1">
              <a:lnSpc>
                <a:spcPct val="90000"/>
              </a:lnSpc>
            </a:pPr>
            <a:r>
              <a:rPr lang="nl-NL" dirty="0"/>
              <a:t>Lasogen</a:t>
            </a:r>
          </a:p>
          <a:p>
            <a:pPr lvl="2" eaLnBrk="1" hangingPunct="1">
              <a:lnSpc>
                <a:spcPct val="90000"/>
              </a:lnSpc>
            </a:pPr>
            <a:r>
              <a:rPr lang="nl-NL" dirty="0"/>
              <a:t>Pas op bij chronisch gebruik!!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/>
              <a:t>Nooit</a:t>
            </a:r>
            <a:r>
              <a:rPr lang="en-US" dirty="0"/>
              <a:t> </a:t>
            </a:r>
            <a:r>
              <a:rPr lang="en-US" dirty="0" err="1"/>
              <a:t>zonder</a:t>
            </a:r>
            <a:r>
              <a:rPr lang="en-US" dirty="0"/>
              <a:t> </a:t>
            </a:r>
            <a:r>
              <a:rPr lang="en-US" dirty="0" err="1"/>
              <a:t>recept</a:t>
            </a:r>
            <a:r>
              <a:rPr lang="en-US" dirty="0"/>
              <a:t>&gt;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beschadiging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oogzenuw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Decongestiva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De productie van </a:t>
            </a:r>
            <a:r>
              <a:rPr lang="nl-NL" dirty="0" err="1"/>
              <a:t>oogslijm</a:t>
            </a:r>
            <a:r>
              <a:rPr lang="nl-NL" dirty="0"/>
              <a:t> wordt verminderd (= </a:t>
            </a:r>
            <a:r>
              <a:rPr lang="nl-NL" dirty="0" err="1"/>
              <a:t>decongestie</a:t>
            </a:r>
            <a:r>
              <a:rPr lang="nl-NL"/>
              <a:t>).</a:t>
            </a:r>
          </a:p>
          <a:p>
            <a:endParaRPr lang="nl-NL" dirty="0"/>
          </a:p>
          <a:p>
            <a:r>
              <a:rPr lang="nl-NL" dirty="0"/>
              <a:t>Bij aandoeningen van de conjunctiva die in hoofdzaak gepaard gaan met pijn, roodheid, branden, jeuk of andere vormen van irritatie.</a:t>
            </a:r>
          </a:p>
          <a:p>
            <a:endParaRPr lang="nl-NL" dirty="0"/>
          </a:p>
          <a:p>
            <a:r>
              <a:rPr lang="nl-NL" dirty="0"/>
              <a:t>Bijwerking: </a:t>
            </a:r>
            <a:r>
              <a:rPr lang="nl-NL" dirty="0" err="1"/>
              <a:t>Rebound-effecten</a:t>
            </a:r>
            <a:r>
              <a:rPr lang="nl-NL" dirty="0"/>
              <a:t> en overgevoeligheidsreacties kunnen zich voordoen </a:t>
            </a:r>
          </a:p>
          <a:p>
            <a:endParaRPr lang="nl-NL" dirty="0"/>
          </a:p>
          <a:p>
            <a:r>
              <a:rPr lang="nl-NL" dirty="0"/>
              <a:t>middelen zijn </a:t>
            </a:r>
            <a:r>
              <a:rPr lang="nl-NL" dirty="0" err="1">
                <a:hlinkClick r:id="rId2" action="ppaction://hlinkfile" tooltip="fenylefrine"/>
              </a:rPr>
              <a:t>fenylefrine</a:t>
            </a:r>
            <a:r>
              <a:rPr lang="nl-NL" dirty="0"/>
              <a:t>(0,125–0,25%) en </a:t>
            </a:r>
            <a:r>
              <a:rPr lang="nl-NL" dirty="0" err="1">
                <a:hlinkClick r:id="rId3" action="ppaction://hlinkfile" tooltip="oxymetazoline"/>
              </a:rPr>
              <a:t>oxymetazoline</a:t>
            </a:r>
            <a:r>
              <a:rPr lang="nl-NL" dirty="0"/>
              <a:t>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2307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3151</TotalTime>
  <Words>199</Words>
  <Application>Microsoft Office PowerPoint</Application>
  <PresentationFormat>Diavoorstelling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 3</vt:lpstr>
      <vt:lpstr>Ion</vt:lpstr>
      <vt:lpstr>  Geneesmiddelen  binnen de oogheelkunde  </vt:lpstr>
      <vt:lpstr>Lokale toepassingen</vt:lpstr>
      <vt:lpstr>Middelen bij oogirritatie</vt:lpstr>
      <vt:lpstr>Middelen bij infectie, ontsteking en overgevoeligheid</vt:lpstr>
      <vt:lpstr>Middelen bij Glaucoom</vt:lpstr>
      <vt:lpstr>Mydriatica</vt:lpstr>
      <vt:lpstr>Vasoconstrictoren</vt:lpstr>
      <vt:lpstr>Anesthetica</vt:lpstr>
      <vt:lpstr>Decongestiva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-</dc:creator>
  <cp:lastModifiedBy>Marlies Bouland</cp:lastModifiedBy>
  <cp:revision>66</cp:revision>
  <dcterms:created xsi:type="dcterms:W3CDTF">2010-02-25T09:45:04Z</dcterms:created>
  <dcterms:modified xsi:type="dcterms:W3CDTF">2018-03-07T11:36:07Z</dcterms:modified>
</cp:coreProperties>
</file>